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sldIdLst>
    <p:sldId id="256" r:id="rId2"/>
    <p:sldId id="292" r:id="rId3"/>
    <p:sldId id="294" r:id="rId4"/>
    <p:sldId id="293" r:id="rId5"/>
    <p:sldId id="287" r:id="rId6"/>
    <p:sldId id="282" r:id="rId7"/>
    <p:sldId id="284" r:id="rId8"/>
    <p:sldId id="318" r:id="rId9"/>
    <p:sldId id="288" r:id="rId10"/>
    <p:sldId id="291" r:id="rId11"/>
    <p:sldId id="283" r:id="rId12"/>
    <p:sldId id="338" r:id="rId13"/>
    <p:sldId id="258" r:id="rId14"/>
    <p:sldId id="257" r:id="rId15"/>
    <p:sldId id="339" r:id="rId16"/>
    <p:sldId id="337" r:id="rId17"/>
    <p:sldId id="333" r:id="rId18"/>
    <p:sldId id="336" r:id="rId19"/>
    <p:sldId id="332" r:id="rId20"/>
    <p:sldId id="335" r:id="rId21"/>
    <p:sldId id="300" r:id="rId22"/>
    <p:sldId id="323" r:id="rId23"/>
    <p:sldId id="299" r:id="rId24"/>
    <p:sldId id="314" r:id="rId25"/>
    <p:sldId id="329" r:id="rId26"/>
    <p:sldId id="327" r:id="rId27"/>
    <p:sldId id="334" r:id="rId28"/>
    <p:sldId id="328" r:id="rId29"/>
    <p:sldId id="301" r:id="rId30"/>
    <p:sldId id="313" r:id="rId31"/>
    <p:sldId id="310" r:id="rId32"/>
    <p:sldId id="315" r:id="rId33"/>
  </p:sldIdLst>
  <p:sldSz cx="9144000" cy="6858000" type="screen4x3"/>
  <p:notesSz cx="6858000" cy="9144000"/>
  <p:custShowLst>
    <p:custShow name="Custom Show 1" id="0">
      <p:sldLst>
        <p:sld r:id="rId25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AD77BC-DB74-4CC6-A4B9-3CCAAB9B3CDF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6A5405-E015-4C3B-A661-0D755F62E2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24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EC812-01F8-4CA3-BBF5-501AF655E1EC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3F35C-0763-41AA-BBA5-608128A310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06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EC812-01F8-4CA3-BBF5-501AF655E1EC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3F35C-0763-41AA-BBA5-608128A310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063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17649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54530" y="3765449"/>
            <a:ext cx="5449871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EC812-01F8-4CA3-BBF5-501AF655E1EC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3F35C-0763-41AA-BBA5-608128A310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19318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EC812-01F8-4CA3-BBF5-501AF655E1EC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3F35C-0763-41AA-BBA5-608128A310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12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EC812-01F8-4CA3-BBF5-501AF655E1EC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3F35C-0763-41AA-BBA5-608128A310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60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EC812-01F8-4CA3-BBF5-501AF655E1EC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3F35C-0763-41AA-BBA5-608128A310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12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BBF982-4670-4837-A93C-42A07F99F520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07C123-E1F2-437E-A5A2-D511CAB92B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83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3A7BB4-D2A9-4906-B9CE-86C029272C68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EB11C6-BB5E-42E1-BAB9-E0C9209495A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69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BDA385-6673-4A10-A59C-C43C7670C888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86E84-E258-4B72-97AB-4587E97DC2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001D7A-CD0A-4460-9A54-7CF22DB79190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6F381A-A839-4D98-B67B-C6838A722B2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82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21F3DD-5AD9-4E04-9347-02FC9635BBC0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290AD6-CFF5-45E7-8933-01FBF20DAF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56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602699-9104-41E9-A55E-CAC4E8846FB8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0E425E-BACE-492B-B8A8-4103413080B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86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48914C-937C-40DD-BF73-3DCD3AD519AA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A39B4B-972E-4D42-BC22-52C260A4487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12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E012DD-37EE-4907-BE09-06BDACA38996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F34BCF-EF46-4CED-B402-4F91A23CA4D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26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646B71-2908-424B-89B1-8615713E58AE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22C25-8819-4896-B797-74239FEF19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332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7ED5C4-0D63-4537-B8EF-A9751E64D593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FCD655-D401-4CB9-93EA-F1DFB37070C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73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73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4000"/>
                </a:schemeClr>
              </a:gs>
              <a:gs pos="66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11000"/>
                </a:schemeClr>
              </a:gs>
              <a:gs pos="75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8000"/>
                </a:schemeClr>
              </a:gs>
              <a:gs pos="72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fld id="{CB8EC812-01F8-4CA3-BBF5-501AF655E1EC}" type="datetimeFigureOut">
              <a:rPr lang="en-US" smtClean="0"/>
              <a:pPr>
                <a:defRPr/>
              </a:pPr>
              <a:t>9/3/2019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A3F35C-0763-41AA-BBA5-608128A3107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833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q=http://www.fitforafeast.com/back_to_school_north_face_jester_backpack.htm&amp;sa=U&amp;ei=nTZ-U6q2B4qwyATuqoCwBg&amp;ved=0CDgQ9QEwBQ&amp;usg=AFQjCNEoCh-vmzuSDCt5xq_92-xyGmjCoQ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hyperlink" Target="https://www.google.com/url?q=http://www.girldiver.com/marketing-women-scuba-coach-handbags/&amp;sa=U&amp;ei=wTZ-U4qZKcG3yATur4H4Cw&amp;ved=0CDAQ9QEwAQ&amp;usg=AFQjCNGKvT9GnjGSux4xJqB4os74i34K9w" TargetMode="Externa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://www.zazzle.com/exercises_tshirt-235522004338239475?group=womens&amp;lifestyle=classic&amp;rf=238145465983783136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1295400"/>
            <a:ext cx="832606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0">
                  <a:solidFill>
                    <a:schemeClr val="tx1">
                      <a:lumMod val="9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PHYSICAL EDUCATION</a:t>
            </a:r>
          </a:p>
          <a:p>
            <a:pPr algn="ctr"/>
            <a:r>
              <a:rPr lang="en-US" sz="5400" b="1" cap="none" spc="0" dirty="0" smtClean="0">
                <a:ln w="0">
                  <a:solidFill>
                    <a:schemeClr val="tx1">
                      <a:lumMod val="9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2019-2020</a:t>
            </a:r>
            <a:endParaRPr lang="en-US" sz="5400" b="1" cap="none" spc="0" dirty="0">
              <a:ln w="0">
                <a:solidFill>
                  <a:schemeClr val="tx1">
                    <a:lumMod val="9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967" y="3200400"/>
            <a:ext cx="3034525" cy="3188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1998825" y="1963575"/>
            <a:ext cx="5345404" cy="400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1934337" y="228600"/>
            <a:ext cx="54743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MR. TENAGLIA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Coach Jay Weidenbaug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295400"/>
            <a:ext cx="3238500" cy="485775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304800" y="344361"/>
            <a:ext cx="72519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MR. WEIDENBAUGH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66649" y="457200"/>
            <a:ext cx="7585731" cy="212365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NEW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PE CURRICULUM</a:t>
            </a:r>
            <a:endParaRPr lang="en-US" sz="66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0169" y="2808357"/>
            <a:ext cx="784221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0">
                  <a:solidFill>
                    <a:schemeClr val="tx1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FRESHMAN: 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Follow PE Preview Unit</a:t>
            </a:r>
            <a:endParaRPr lang="en-US" sz="3600" b="1" dirty="0">
              <a:ln w="0">
                <a:solidFill>
                  <a:schemeClr val="tx1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7096" y="3743742"/>
            <a:ext cx="7664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0">
                  <a:solidFill>
                    <a:schemeClr val="tx1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11/12:  </a:t>
            </a: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Select PE activities for the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</a:rPr>
              <a:t>MARKING PERIOD</a:t>
            </a:r>
            <a:endParaRPr lang="en-US" sz="3600" b="1" dirty="0">
              <a:ln w="0">
                <a:solidFill>
                  <a:schemeClr val="tx1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48612" y="5243857"/>
            <a:ext cx="497918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 w="0">
                  <a:solidFill>
                    <a:schemeClr val="tx1"/>
                  </a:solidFill>
                </a:ln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FITNESS FRIDAYS!</a:t>
            </a:r>
            <a:endParaRPr lang="en-US" sz="3600" b="1" dirty="0">
              <a:ln w="0">
                <a:solidFill>
                  <a:schemeClr val="tx1"/>
                </a:solidFill>
              </a:ln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29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sz="half" idx="1"/>
          </p:nvPr>
        </p:nvSpPr>
        <p:spPr>
          <a:xfrm>
            <a:off x="581890" y="2056094"/>
            <a:ext cx="7800109" cy="41957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Rockwell" panose="02060603020205020403" pitchFamily="18" charset="0"/>
              </a:rPr>
              <a:t>MARKING PERIOD THEMES:</a:t>
            </a:r>
          </a:p>
          <a:p>
            <a:pPr lvl="1"/>
            <a:r>
              <a:rPr lang="en-US" sz="2600" dirty="0" smtClean="0">
                <a:latin typeface="Rockwell" panose="02060603020205020403" pitchFamily="18" charset="0"/>
              </a:rPr>
              <a:t>Team Games, Racquet Sports, Fitness, Challenge, ETC</a:t>
            </a:r>
          </a:p>
          <a:p>
            <a:pPr eaLnBrk="1" hangingPunct="1"/>
            <a:r>
              <a:rPr lang="en-US" sz="2800" dirty="0" smtClean="0">
                <a:latin typeface="Rockwell" panose="02060603020205020403" pitchFamily="18" charset="0"/>
              </a:rPr>
              <a:t>Choose once a marking period</a:t>
            </a:r>
          </a:p>
          <a:p>
            <a:pPr eaLnBrk="1" hangingPunct="1"/>
            <a:r>
              <a:rPr lang="en-US" sz="2800" dirty="0" smtClean="0">
                <a:latin typeface="Rockwell" panose="02060603020205020403" pitchFamily="18" charset="0"/>
              </a:rPr>
              <a:t>Stay with that teacher for the marking period.</a:t>
            </a:r>
          </a:p>
          <a:p>
            <a:pPr eaLnBrk="1" hangingPunct="1"/>
            <a:r>
              <a:rPr lang="en-US" sz="2800" dirty="0" smtClean="0">
                <a:latin typeface="Rockwell" panose="02060603020205020403" pitchFamily="18" charset="0"/>
              </a:rPr>
              <a:t>Based off of your survey results!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609600"/>
            <a:ext cx="526778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SELECTIVE PE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228600"/>
            <a:ext cx="85413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>
                  <a:solidFill>
                    <a:schemeClr val="bg1"/>
                  </a:solidFill>
                </a:ln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PHYSICAL EDUCATION ACTIVITY GRID </a:t>
            </a:r>
            <a:r>
              <a:rPr lang="en-US" sz="3200" b="1" dirty="0" smtClean="0">
                <a:latin typeface="Rockwell" panose="020606030202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2019 – 2020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57350" y="20526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" t="3333" r="1919" b="5556"/>
          <a:stretch/>
        </p:blipFill>
        <p:spPr>
          <a:xfrm>
            <a:off x="76200" y="76200"/>
            <a:ext cx="8991600" cy="6642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sz="half" idx="1"/>
          </p:nvPr>
        </p:nvSpPr>
        <p:spPr>
          <a:xfrm>
            <a:off x="304801" y="1676400"/>
            <a:ext cx="3810000" cy="48196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Rockwell" panose="02060603020205020403" pitchFamily="18" charset="0"/>
              </a:rPr>
              <a:t>1</a:t>
            </a:r>
            <a:r>
              <a:rPr lang="en-US" sz="2800" baseline="30000" dirty="0" smtClean="0">
                <a:latin typeface="Rockwell" panose="02060603020205020403" pitchFamily="18" charset="0"/>
              </a:rPr>
              <a:t>st</a:t>
            </a:r>
            <a:r>
              <a:rPr lang="en-US" sz="2800" dirty="0" smtClean="0">
                <a:latin typeface="Rockwell" panose="02060603020205020403" pitchFamily="18" charset="0"/>
              </a:rPr>
              <a:t> Thursday/Friday of every month = FITNESS FRIDAY</a:t>
            </a:r>
          </a:p>
          <a:p>
            <a:pPr marL="0" indent="0" eaLnBrk="1" hangingPunct="1">
              <a:buNone/>
            </a:pPr>
            <a:endParaRPr lang="en-US" sz="2800" dirty="0" smtClean="0">
              <a:latin typeface="Rockwell" panose="02060603020205020403" pitchFamily="18" charset="0"/>
            </a:endParaRPr>
          </a:p>
          <a:p>
            <a:pPr eaLnBrk="1" hangingPunct="1"/>
            <a:r>
              <a:rPr lang="en-US" sz="2800" dirty="0" smtClean="0">
                <a:latin typeface="Rockwell" panose="02060603020205020403" pitchFamily="18" charset="0"/>
              </a:rPr>
              <a:t>Health Related Components of Fitness</a:t>
            </a:r>
          </a:p>
          <a:p>
            <a:pPr eaLnBrk="1" hangingPunct="1"/>
            <a:r>
              <a:rPr lang="en-US" sz="2800" dirty="0" smtClean="0">
                <a:latin typeface="Rockwell" panose="02060603020205020403" pitchFamily="18" charset="0"/>
              </a:rPr>
              <a:t>Skill Related Components of Fitness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890" y="609600"/>
            <a:ext cx="64079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FITNESS FRIDAYS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2050" name="Picture 2" descr="Image result for little girl lifting we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209800"/>
            <a:ext cx="44958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54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sz="half" idx="1"/>
          </p:nvPr>
        </p:nvSpPr>
        <p:spPr>
          <a:xfrm>
            <a:off x="581891" y="2056094"/>
            <a:ext cx="3668100" cy="41957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Active Involvement in Learning and Class Activities</a:t>
            </a:r>
            <a:br>
              <a:rPr lang="en-US" sz="2400" dirty="0" smtClean="0">
                <a:latin typeface="Rockwell" panose="02060603020205020403" pitchFamily="18" charset="0"/>
              </a:rPr>
            </a:br>
            <a:endParaRPr lang="en-US" sz="2400" dirty="0" smtClean="0">
              <a:latin typeface="Rockwell" panose="02060603020205020403" pitchFamily="18" charset="0"/>
            </a:endParaRPr>
          </a:p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Safe Practices and Appropriate Clothing</a:t>
            </a:r>
            <a:br>
              <a:rPr lang="en-US" sz="2400" dirty="0" smtClean="0">
                <a:latin typeface="Rockwell" panose="02060603020205020403" pitchFamily="18" charset="0"/>
              </a:rPr>
            </a:br>
            <a:endParaRPr lang="en-US" sz="2400" dirty="0" smtClean="0">
              <a:latin typeface="Rockwell" panose="02060603020205020403" pitchFamily="18" charset="0"/>
            </a:endParaRPr>
          </a:p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Working with Others</a:t>
            </a:r>
          </a:p>
        </p:txBody>
      </p:sp>
      <p:sp>
        <p:nvSpPr>
          <p:cNvPr id="31747" name="Content Placeholder 3"/>
          <p:cNvSpPr>
            <a:spLocks noGrp="1"/>
          </p:cNvSpPr>
          <p:nvPr>
            <p:ph sz="half" idx="2"/>
          </p:nvPr>
        </p:nvSpPr>
        <p:spPr>
          <a:xfrm>
            <a:off x="4985850" y="2056094"/>
            <a:ext cx="3581400" cy="4200245"/>
          </a:xfrm>
        </p:spPr>
        <p:txBody>
          <a:bodyPr>
            <a:noAutofit/>
          </a:bodyPr>
          <a:lstStyle/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Strategies and Tactical Concepts</a:t>
            </a:r>
            <a:br>
              <a:rPr lang="en-US" sz="2400" dirty="0" smtClean="0">
                <a:latin typeface="Rockwell" panose="02060603020205020403" pitchFamily="18" charset="0"/>
              </a:rPr>
            </a:br>
            <a:endParaRPr lang="en-US" sz="2400" dirty="0" smtClean="0">
              <a:latin typeface="Rockwell" panose="02060603020205020403" pitchFamily="18" charset="0"/>
            </a:endParaRPr>
          </a:p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Skill Improvement</a:t>
            </a:r>
          </a:p>
          <a:p>
            <a:pPr eaLnBrk="1" hangingPunct="1"/>
            <a:endParaRPr lang="en-US" sz="2400" dirty="0" smtClean="0">
              <a:latin typeface="Rockwell" panose="02060603020205020403" pitchFamily="18" charset="0"/>
            </a:endParaRPr>
          </a:p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Class Assignments and Assessments</a:t>
            </a:r>
          </a:p>
          <a:p>
            <a:pPr marL="0" indent="0" eaLnBrk="1" hangingPunct="1">
              <a:buNone/>
            </a:pPr>
            <a:endParaRPr lang="en-US" sz="2400" dirty="0" smtClean="0">
              <a:latin typeface="Rockwell" panose="02060603020205020403" pitchFamily="18" charset="0"/>
            </a:endParaRPr>
          </a:p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Fitness Friday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457200"/>
            <a:ext cx="49448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YOUR GRADE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28600"/>
            <a:ext cx="1665900" cy="171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3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555" r="16667" b="14445"/>
          <a:stretch/>
        </p:blipFill>
        <p:spPr>
          <a:xfrm rot="5400000">
            <a:off x="3513666" y="1058334"/>
            <a:ext cx="5926670" cy="4572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228600" y="628974"/>
            <a:ext cx="3809055" cy="221599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 </a:t>
            </a:r>
            <a:r>
              <a:rPr lang="en-US" sz="6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points</a:t>
            </a:r>
          </a:p>
          <a:p>
            <a:pPr algn="ctr"/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-SNEAKERS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-Athletic </a:t>
            </a:r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ottoms</a:t>
            </a:r>
          </a:p>
          <a:p>
            <a:pPr algn="ctr"/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 T-SHIRT / Sweatshirt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67" r="100000">
                        <a14:backgroundMark x1="38667" y1="72321" x2="38667" y2="72321"/>
                        <a14:backgroundMark x1="49778" y1="76786" x2="49778" y2="76786"/>
                        <a14:backgroundMark x1="60000" y1="74554" x2="60000" y2="74554"/>
                        <a14:backgroundMark x1="62222" y1="68304" x2="62222" y2="68304"/>
                        <a14:backgroundMark x1="24444" y1="54911" x2="24444" y2="54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51684"/>
            <a:ext cx="2524125" cy="2512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" y="594360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92D050"/>
                </a:solidFill>
              </a:rPr>
              <a:t>Points are contingent on participation</a:t>
            </a:r>
            <a:endParaRPr lang="en-US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06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22063" y="1179195"/>
            <a:ext cx="3334567" cy="184665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7 points</a:t>
            </a:r>
            <a:endParaRPr lang="en-US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-Jeans</a:t>
            </a:r>
          </a:p>
          <a:p>
            <a:pPr algn="ctr"/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-SPERRY’S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8251" y="3025854"/>
            <a:ext cx="36487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92D050"/>
                </a:solidFill>
              </a:rPr>
              <a:t>+</a:t>
            </a:r>
            <a:endParaRPr lang="en-US" sz="6600" b="1" dirty="0">
              <a:solidFill>
                <a:srgbClr val="92D05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7225" y="4343400"/>
            <a:ext cx="3890809" cy="193899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PARTICIPATION</a:t>
            </a:r>
          </a:p>
          <a:p>
            <a:pPr algn="ctr"/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 REGULAR </a:t>
            </a:r>
          </a:p>
          <a:p>
            <a:pPr algn="ctr"/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ACTIVITIES</a:t>
            </a:r>
            <a:endParaRPr lang="en-US" sz="12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35a68e67-c115-466c-a066-916f11676356@namprd1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89" t="13854" r="16067" b="15931"/>
          <a:stretch/>
        </p:blipFill>
        <p:spPr bwMode="auto">
          <a:xfrm rot="5400000">
            <a:off x="3876499" y="1327265"/>
            <a:ext cx="5638801" cy="420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9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87487" y="2321637"/>
            <a:ext cx="3009158" cy="169277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5</a:t>
            </a:r>
            <a:r>
              <a:rPr lang="en-US" sz="32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points</a:t>
            </a:r>
          </a:p>
          <a:p>
            <a:pPr algn="ctr"/>
            <a:r>
              <a:rPr lang="en-US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-Not appropriate/</a:t>
            </a:r>
          </a:p>
          <a:p>
            <a:pPr algn="ctr"/>
            <a:r>
              <a:rPr lang="en-US" sz="2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safe </a:t>
            </a:r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footwear</a:t>
            </a:r>
          </a:p>
          <a:p>
            <a:pPr algn="ctr"/>
            <a:r>
              <a:rPr lang="en-US" sz="2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-Non Athletic Attire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21851" r="18889" b="17407"/>
          <a:stretch/>
        </p:blipFill>
        <p:spPr>
          <a:xfrm rot="5400000">
            <a:off x="-864502" y="1396912"/>
            <a:ext cx="6627354" cy="4245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474761" y="1219200"/>
            <a:ext cx="4634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UNPREPARED!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39892" y="4193516"/>
            <a:ext cx="389882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If… 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bg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YOU WALK!</a:t>
            </a:r>
            <a:endParaRPr lang="en-US" sz="5400" b="1" cap="none" spc="0" dirty="0">
              <a:ln w="12700">
                <a:solidFill>
                  <a:schemeClr val="bg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962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50802" y="1524000"/>
            <a:ext cx="758662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MEET THE STAFF</a:t>
            </a:r>
            <a:endParaRPr lang="en-US" sz="66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92" y="3200400"/>
            <a:ext cx="2914650" cy="2476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Rockwell" panose="02060603020205020403" pitchFamily="18" charset="0"/>
              </a:rPr>
              <a:t>Jeggings</a:t>
            </a:r>
          </a:p>
          <a:p>
            <a:r>
              <a:rPr lang="en-US" sz="2800" dirty="0" smtClean="0">
                <a:latin typeface="Rockwell" panose="02060603020205020403" pitchFamily="18" charset="0"/>
              </a:rPr>
              <a:t>Flip Flops</a:t>
            </a:r>
          </a:p>
          <a:p>
            <a:r>
              <a:rPr lang="en-US" sz="2800" dirty="0" smtClean="0">
                <a:latin typeface="Rockwell" panose="02060603020205020403" pitchFamily="18" charset="0"/>
              </a:rPr>
              <a:t>Jeans</a:t>
            </a:r>
          </a:p>
          <a:p>
            <a:r>
              <a:rPr lang="en-US" sz="2800" dirty="0" err="1" smtClean="0">
                <a:latin typeface="Rockwell" panose="02060603020205020403" pitchFamily="18" charset="0"/>
              </a:rPr>
              <a:t>Uggs</a:t>
            </a:r>
            <a:endParaRPr lang="en-US" sz="2800" dirty="0" smtClean="0">
              <a:latin typeface="Rockwell" panose="02060603020205020403" pitchFamily="18" charset="0"/>
            </a:endParaRPr>
          </a:p>
          <a:p>
            <a:r>
              <a:rPr lang="en-US" sz="2800" dirty="0" err="1" smtClean="0">
                <a:latin typeface="Rockwell" panose="02060603020205020403" pitchFamily="18" charset="0"/>
              </a:rPr>
              <a:t>Sperrys</a:t>
            </a:r>
            <a:endParaRPr lang="en-US" sz="2800" dirty="0" smtClean="0">
              <a:latin typeface="Rockwell" panose="02060603020205020403" pitchFamily="18" charset="0"/>
            </a:endParaRPr>
          </a:p>
          <a:p>
            <a:r>
              <a:rPr lang="en-US" sz="2800" dirty="0" smtClean="0">
                <a:latin typeface="Rockwell" panose="02060603020205020403" pitchFamily="18" charset="0"/>
              </a:rPr>
              <a:t>“I have a game today…  I’m can’t tie this tie again…”</a:t>
            </a:r>
          </a:p>
          <a:p>
            <a:pPr marL="0" indent="0">
              <a:buNone/>
            </a:pPr>
            <a:endParaRPr lang="en-US" sz="2800" dirty="0" smtClean="0">
              <a:latin typeface="Rockwell" panose="020606030202050204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9257" y="457200"/>
            <a:ext cx="512550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UNAPPROVED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833" r="94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676400"/>
            <a:ext cx="3281124" cy="27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029200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3600" dirty="0" smtClean="0">
                <a:latin typeface="Rockwell" panose="02060603020205020403" pitchFamily="18" charset="0"/>
              </a:rPr>
              <a:t>BEGINNING CLASS</a:t>
            </a:r>
          </a:p>
          <a:p>
            <a:pPr lvl="1" eaLnBrk="1" hangingPunct="1"/>
            <a:r>
              <a:rPr lang="en-US" sz="3200" dirty="0" smtClean="0">
                <a:latin typeface="Rockwell" panose="02060603020205020403" pitchFamily="18" charset="0"/>
              </a:rPr>
              <a:t>All students will report to GYM 3 to meet teacher.</a:t>
            </a:r>
          </a:p>
          <a:p>
            <a:pPr lvl="1" eaLnBrk="1" hangingPunct="1"/>
            <a:r>
              <a:rPr lang="en-US" sz="3200" dirty="0" smtClean="0">
                <a:latin typeface="Rockwell" panose="02060603020205020403" pitchFamily="18" charset="0"/>
              </a:rPr>
              <a:t>You have 5 Minutes after bell rings to get there! </a:t>
            </a:r>
          </a:p>
          <a:p>
            <a:pPr lvl="3" eaLnBrk="1" hangingPunct="1"/>
            <a:r>
              <a:rPr lang="en-US" sz="2800" dirty="0">
                <a:latin typeface="Rockwell" panose="02060603020205020403" pitchFamily="18" charset="0"/>
              </a:rPr>
              <a:t>Y</a:t>
            </a:r>
            <a:r>
              <a:rPr lang="en-US" sz="2800" dirty="0" smtClean="0">
                <a:latin typeface="Rockwell" panose="02060603020205020403" pitchFamily="18" charset="0"/>
              </a:rPr>
              <a:t>ou </a:t>
            </a:r>
            <a:r>
              <a:rPr lang="en-US" sz="3200" dirty="0" smtClean="0">
                <a:latin typeface="Rockwell" panose="02060603020205020403" pitchFamily="18" charset="0"/>
              </a:rPr>
              <a:t>WILL</a:t>
            </a:r>
            <a:r>
              <a:rPr lang="en-US" sz="2800" dirty="0" smtClean="0">
                <a:latin typeface="Rockwell" panose="02060603020205020403" pitchFamily="18" charset="0"/>
              </a:rPr>
              <a:t> BE MARKED LATE.</a:t>
            </a:r>
          </a:p>
          <a:p>
            <a:pPr lvl="1" eaLnBrk="1" hangingPunct="1"/>
            <a:r>
              <a:rPr lang="en-US" sz="3200" dirty="0" smtClean="0">
                <a:latin typeface="Rockwell" panose="02060603020205020403" pitchFamily="18" charset="0"/>
              </a:rPr>
              <a:t>Locker Room doors locked during class time.</a:t>
            </a:r>
          </a:p>
        </p:txBody>
      </p:sp>
      <p:sp>
        <p:nvSpPr>
          <p:cNvPr id="6" name="Rectangle 5"/>
          <p:cNvSpPr/>
          <p:nvPr/>
        </p:nvSpPr>
        <p:spPr>
          <a:xfrm>
            <a:off x="840622" y="344361"/>
            <a:ext cx="618028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PE PROCEDURES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/>
          </p:cNvSpPr>
          <p:nvPr>
            <p:ph idx="1"/>
          </p:nvPr>
        </p:nvSpPr>
        <p:spPr>
          <a:xfrm>
            <a:off x="762000" y="1380530"/>
            <a:ext cx="7630500" cy="4195481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Rockwell" panose="02060603020205020403" pitchFamily="18" charset="0"/>
              </a:rPr>
              <a:t>Gather your belonging and you may head into J-hall until the bell rings. </a:t>
            </a:r>
          </a:p>
          <a:p>
            <a:pPr marL="0" indent="0" eaLnBrk="1" hangingPunct="1">
              <a:buNone/>
            </a:pPr>
            <a:endParaRPr lang="en-US" sz="4400" b="1" dirty="0" smtClean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7954" y="457200"/>
            <a:ext cx="739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END OF CLASS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12963" r="41111" b="17408"/>
          <a:stretch/>
        </p:blipFill>
        <p:spPr>
          <a:xfrm rot="5400000">
            <a:off x="2885872" y="1499380"/>
            <a:ext cx="2915055" cy="4724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6" y="3778792"/>
            <a:ext cx="2305050" cy="230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4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/>
          </p:cNvSpPr>
          <p:nvPr>
            <p:ph idx="1"/>
          </p:nvPr>
        </p:nvSpPr>
        <p:spPr>
          <a:xfrm>
            <a:off x="533400" y="2052925"/>
            <a:ext cx="5334000" cy="4195481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2800" dirty="0" smtClean="0">
                <a:latin typeface="Rockwell" panose="02060603020205020403" pitchFamily="18" charset="0"/>
              </a:rPr>
              <a:t>Provide own and use it!</a:t>
            </a:r>
          </a:p>
          <a:p>
            <a:pPr lvl="1" eaLnBrk="1" hangingPunct="1"/>
            <a:r>
              <a:rPr lang="en-US" sz="2800" dirty="0" smtClean="0">
                <a:latin typeface="Rockwell" panose="02060603020205020403" pitchFamily="18" charset="0"/>
              </a:rPr>
              <a:t>Lock all valuables, school not responsible</a:t>
            </a:r>
          </a:p>
          <a:p>
            <a:pPr lvl="1" eaLnBrk="1" hangingPunct="1"/>
            <a:r>
              <a:rPr lang="en-US" sz="2800" dirty="0" smtClean="0">
                <a:latin typeface="Rockwell" panose="02060603020205020403" pitchFamily="18" charset="0"/>
              </a:rPr>
              <a:t>People WILL steal unlocked items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6235" y="533400"/>
            <a:ext cx="267092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LOCKS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00" b="95800" l="98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0777">
            <a:off x="4876800" y="2052925"/>
            <a:ext cx="4457700" cy="445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WordArt 4"/>
          <p:cNvSpPr>
            <a:spLocks noChangeArrowheads="1" noChangeShapeType="1" noTextEdit="1"/>
          </p:cNvSpPr>
          <p:nvPr/>
        </p:nvSpPr>
        <p:spPr bwMode="auto">
          <a:xfrm>
            <a:off x="762000" y="533400"/>
            <a:ext cx="7343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BOOK BAGS </a:t>
            </a:r>
            <a:r>
              <a:rPr lang="en-US" sz="3600" kern="1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AND PERSONAL ITEMS</a:t>
            </a:r>
          </a:p>
        </p:txBody>
      </p:sp>
      <p:sp>
        <p:nvSpPr>
          <p:cNvPr id="48133" name="WordArt 5"/>
          <p:cNvSpPr>
            <a:spLocks noChangeArrowheads="1" noChangeShapeType="1" noTextEdit="1"/>
          </p:cNvSpPr>
          <p:nvPr/>
        </p:nvSpPr>
        <p:spPr bwMode="auto">
          <a:xfrm>
            <a:off x="762000" y="1371600"/>
            <a:ext cx="7343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>
                  <a:solidFill>
                    <a:schemeClr val="bg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MUST REMAIN IN THE</a:t>
            </a:r>
          </a:p>
        </p:txBody>
      </p:sp>
      <p:sp>
        <p:nvSpPr>
          <p:cNvPr id="48134" name="WordArt 6"/>
          <p:cNvSpPr>
            <a:spLocks noChangeArrowheads="1" noChangeShapeType="1" noTextEdit="1"/>
          </p:cNvSpPr>
          <p:nvPr/>
        </p:nvSpPr>
        <p:spPr bwMode="auto">
          <a:xfrm>
            <a:off x="838200" y="4495800"/>
            <a:ext cx="7419975" cy="1371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LOCKER ROOM</a:t>
            </a:r>
          </a:p>
        </p:txBody>
      </p:sp>
      <p:sp>
        <p:nvSpPr>
          <p:cNvPr id="48135" name="WordArt 7"/>
          <p:cNvSpPr>
            <a:spLocks noChangeArrowheads="1" noChangeShapeType="1" noTextEdit="1"/>
          </p:cNvSpPr>
          <p:nvPr/>
        </p:nvSpPr>
        <p:spPr bwMode="auto">
          <a:xfrm>
            <a:off x="838200" y="5981700"/>
            <a:ext cx="7343775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AT ALL TIMES!</a:t>
            </a:r>
          </a:p>
        </p:txBody>
      </p:sp>
      <p:pic>
        <p:nvPicPr>
          <p:cNvPr id="3074" name="Picture 2" descr="bleach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6096000" cy="219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1.gstatic.com/images?q=tbn:ANd9GcTdefZIEuDdRrGm97p2tJCdCB-zvatM9odFxksb8HBYga6vzMAjm_Bjr9c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4" y="3038475"/>
            <a:ext cx="1381125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encrypted-tbn2.gstatic.com/images?q=tbn:ANd9GcQI1WZ0vHP1u4gsQgidHaxMqunKeTMFi9yPx7AUS3IiwSSOX8a5vcVoTk0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787" y="3038475"/>
            <a:ext cx="1381124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&quot;No&quot; Symbol 1"/>
          <p:cNvSpPr/>
          <p:nvPr/>
        </p:nvSpPr>
        <p:spPr>
          <a:xfrm>
            <a:off x="3433760" y="3414713"/>
            <a:ext cx="971551" cy="890588"/>
          </a:xfrm>
          <a:prstGeom prst="noSmoking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&quot;No&quot; Symbol 9"/>
          <p:cNvSpPr/>
          <p:nvPr/>
        </p:nvSpPr>
        <p:spPr>
          <a:xfrm>
            <a:off x="5257800" y="3414713"/>
            <a:ext cx="990600" cy="890588"/>
          </a:xfrm>
          <a:prstGeom prst="noSmoking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&quot;No&quot; Symbol 10"/>
          <p:cNvSpPr/>
          <p:nvPr/>
        </p:nvSpPr>
        <p:spPr>
          <a:xfrm>
            <a:off x="2076450" y="3859735"/>
            <a:ext cx="388144" cy="336947"/>
          </a:xfrm>
          <a:prstGeom prst="noSmoking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&quot;No&quot; Symbol 11"/>
          <p:cNvSpPr/>
          <p:nvPr/>
        </p:nvSpPr>
        <p:spPr>
          <a:xfrm>
            <a:off x="1516856" y="3886200"/>
            <a:ext cx="388144" cy="336947"/>
          </a:xfrm>
          <a:prstGeom prst="noSmoking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2" b="92537" l="0" r="100000">
                        <a14:foregroundMark x1="48148" y1="77114" x2="48148" y2="77114"/>
                        <a14:foregroundMark x1="55387" y1="72139" x2="55387" y2="72139"/>
                        <a14:foregroundMark x1="42088" y1="84080" x2="42088" y2="84080"/>
                        <a14:foregroundMark x1="48316" y1="82463" x2="48316" y2="82463"/>
                        <a14:foregroundMark x1="57912" y1="84080" x2="57912" y2="84080"/>
                        <a14:foregroundMark x1="66162" y1="82587" x2="66162" y2="82587"/>
                        <a14:foregroundMark x1="76263" y1="84701" x2="76263" y2="84701"/>
                        <a14:foregroundMark x1="85354" y1="82836" x2="85354" y2="82836"/>
                        <a14:foregroundMark x1="28451" y1="85448" x2="28451" y2="85448"/>
                        <a14:foregroundMark x1="24579" y1="84204" x2="24579" y2="84204"/>
                        <a14:foregroundMark x1="14646" y1="84204" x2="14646" y2="84204"/>
                        <a14:backgroundMark x1="12458" y1="86070" x2="12458" y2="86070"/>
                        <a14:backgroundMark x1="12795" y1="83209" x2="12795" y2="83209"/>
                        <a14:backgroundMark x1="22727" y1="84453" x2="22727" y2="84453"/>
                        <a14:backgroundMark x1="51684" y1="83458" x2="51684" y2="83458"/>
                        <a14:backgroundMark x1="59596" y1="84701" x2="59596" y2="84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000"/>
          <a:stretch/>
        </p:blipFill>
        <p:spPr>
          <a:xfrm>
            <a:off x="5867400" y="3581400"/>
            <a:ext cx="3085531" cy="29234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376834"/>
            <a:ext cx="739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BACKPACKS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533400" y="2060576"/>
            <a:ext cx="5486400" cy="4195763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Rockwell" panose="02060603020205020403" pitchFamily="18" charset="0"/>
              </a:rPr>
              <a:t>1</a:t>
            </a:r>
            <a:r>
              <a:rPr lang="en-US" sz="2800" baseline="30000" dirty="0" smtClean="0">
                <a:latin typeface="Rockwell" panose="02060603020205020403" pitchFamily="18" charset="0"/>
              </a:rPr>
              <a:t>st</a:t>
            </a:r>
            <a:r>
              <a:rPr lang="en-US" sz="2800" dirty="0" smtClean="0">
                <a:latin typeface="Rockwell" panose="02060603020205020403" pitchFamily="18" charset="0"/>
              </a:rPr>
              <a:t> Offense:  Warning</a:t>
            </a:r>
          </a:p>
          <a:p>
            <a:r>
              <a:rPr lang="en-US" sz="2800" dirty="0" smtClean="0">
                <a:latin typeface="Rockwell" panose="02060603020205020403" pitchFamily="18" charset="0"/>
              </a:rPr>
              <a:t>2</a:t>
            </a:r>
            <a:r>
              <a:rPr lang="en-US" sz="2800" baseline="30000" dirty="0" smtClean="0">
                <a:latin typeface="Rockwell" panose="02060603020205020403" pitchFamily="18" charset="0"/>
              </a:rPr>
              <a:t>nd</a:t>
            </a:r>
            <a:r>
              <a:rPr lang="en-US" sz="2800" dirty="0" smtClean="0">
                <a:latin typeface="Rockwell" panose="02060603020205020403" pitchFamily="18" charset="0"/>
              </a:rPr>
              <a:t> Offense:  Call Home</a:t>
            </a:r>
          </a:p>
          <a:p>
            <a:r>
              <a:rPr lang="en-US" sz="2800" dirty="0" smtClean="0">
                <a:latin typeface="Rockwell" panose="02060603020205020403" pitchFamily="18" charset="0"/>
              </a:rPr>
              <a:t>3</a:t>
            </a:r>
            <a:r>
              <a:rPr lang="en-US" sz="2800" baseline="30000" dirty="0" smtClean="0">
                <a:latin typeface="Rockwell" panose="02060603020205020403" pitchFamily="18" charset="0"/>
              </a:rPr>
              <a:t>rd</a:t>
            </a:r>
            <a:r>
              <a:rPr lang="en-US" sz="2800" dirty="0" smtClean="0">
                <a:latin typeface="Rockwell" panose="02060603020205020403" pitchFamily="18" charset="0"/>
              </a:rPr>
              <a:t> Offense &amp; Beyond:     Write-Up for Insubordination</a:t>
            </a:r>
          </a:p>
        </p:txBody>
      </p:sp>
    </p:spTree>
    <p:extLst>
      <p:ext uri="{BB962C8B-B14F-4D97-AF65-F5344CB8AC3E}">
        <p14:creationId xmlns:p14="http://schemas.microsoft.com/office/powerpoint/2010/main" val="25357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90" b="9654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12" y="756921"/>
            <a:ext cx="4473967" cy="48264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410200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ENOUGH SAID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71" y="1524000"/>
            <a:ext cx="3556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8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564" y="1676400"/>
            <a:ext cx="6711654" cy="4195481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Rockwell" panose="02060603020205020403" pitchFamily="18" charset="0"/>
              </a:rPr>
              <a:t>You will be given </a:t>
            </a:r>
            <a:r>
              <a:rPr lang="en-US" sz="2800" b="1" u="sng" dirty="0" smtClean="0">
                <a:latin typeface="Rockwell" panose="02060603020205020403" pitchFamily="18" charset="0"/>
              </a:rPr>
              <a:t>2 ABSENCES</a:t>
            </a:r>
            <a:r>
              <a:rPr lang="en-US" sz="2800" dirty="0" smtClean="0">
                <a:latin typeface="Rockwell" panose="02060603020205020403" pitchFamily="18" charset="0"/>
              </a:rPr>
              <a:t>.</a:t>
            </a:r>
          </a:p>
          <a:p>
            <a:r>
              <a:rPr lang="en-US" sz="2800" dirty="0" smtClean="0">
                <a:latin typeface="Rockwell" panose="02060603020205020403" pitchFamily="18" charset="0"/>
              </a:rPr>
              <a:t>After 2, you will need to MAKE-UP your absence.</a:t>
            </a:r>
          </a:p>
          <a:p>
            <a:pPr lvl="1"/>
            <a:r>
              <a:rPr lang="en-US" sz="2600" dirty="0" smtClean="0">
                <a:latin typeface="Rockwell" panose="02060603020205020403" pitchFamily="18" charset="0"/>
              </a:rPr>
              <a:t>EXAMPLE of an ABSENCE:</a:t>
            </a:r>
          </a:p>
          <a:p>
            <a:pPr lvl="2"/>
            <a:r>
              <a:rPr lang="en-US" sz="2400" dirty="0" smtClean="0">
                <a:latin typeface="Rockwell" panose="02060603020205020403" pitchFamily="18" charset="0"/>
              </a:rPr>
              <a:t>Out of School – Sick</a:t>
            </a:r>
          </a:p>
          <a:p>
            <a:pPr lvl="2"/>
            <a:r>
              <a:rPr lang="en-US" sz="2400" dirty="0" smtClean="0">
                <a:latin typeface="Rockwell" panose="02060603020205020403" pitchFamily="18" charset="0"/>
              </a:rPr>
              <a:t>Guidance Appointment</a:t>
            </a:r>
          </a:p>
          <a:p>
            <a:pPr lvl="2"/>
            <a:r>
              <a:rPr lang="en-US" sz="2400" dirty="0" smtClean="0">
                <a:latin typeface="Rockwell" panose="02060603020205020403" pitchFamily="18" charset="0"/>
              </a:rPr>
              <a:t>Nurse</a:t>
            </a:r>
          </a:p>
          <a:p>
            <a:pPr lvl="2"/>
            <a:r>
              <a:rPr lang="en-US" sz="2400" dirty="0" smtClean="0">
                <a:latin typeface="Rockwell" panose="02060603020205020403" pitchFamily="18" charset="0"/>
              </a:rPr>
              <a:t>Parent Note to not participate</a:t>
            </a:r>
            <a:endParaRPr lang="en-US" sz="2400" dirty="0">
              <a:latin typeface="Rockwell" panose="020606030202050204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818" y="533400"/>
            <a:ext cx="739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ABSENCES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90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194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2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/>
          <a:lstStyle/>
          <a:p>
            <a:r>
              <a:rPr lang="en-US" sz="2800" dirty="0" smtClean="0">
                <a:latin typeface="Rockwell" panose="02060603020205020403" pitchFamily="18" charset="0"/>
              </a:rPr>
              <a:t>You have a two week window period to do make ups.</a:t>
            </a:r>
          </a:p>
          <a:p>
            <a:r>
              <a:rPr lang="en-US" sz="2800" dirty="0" smtClean="0">
                <a:latin typeface="Rockwell" panose="02060603020205020403" pitchFamily="18" charset="0"/>
              </a:rPr>
              <a:t>Make-ups will be after school.  Schedule is posted on the PE website.</a:t>
            </a:r>
          </a:p>
          <a:p>
            <a:r>
              <a:rPr lang="en-US" sz="2800" dirty="0" smtClean="0">
                <a:latin typeface="Rockwell" panose="02060603020205020403" pitchFamily="18" charset="0"/>
              </a:rPr>
              <a:t>Time:  2:35-5:00. Can only make 4 up on one day.</a:t>
            </a:r>
          </a:p>
          <a:p>
            <a:r>
              <a:rPr lang="en-US" sz="2800" dirty="0" smtClean="0">
                <a:latin typeface="Rockwell" panose="02060603020205020403" pitchFamily="18" charset="0"/>
              </a:rPr>
              <a:t>This will be treated as a regular class.	</a:t>
            </a:r>
          </a:p>
          <a:p>
            <a:pPr lvl="1"/>
            <a:r>
              <a:rPr lang="en-US" sz="2600" dirty="0" smtClean="0">
                <a:latin typeface="Rockwell" panose="02060603020205020403" pitchFamily="18" charset="0"/>
              </a:rPr>
              <a:t>YOU WILL BE GRADED!</a:t>
            </a:r>
          </a:p>
          <a:p>
            <a:pPr marL="36512" indent="0"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228600" y="466599"/>
            <a:ext cx="739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MAKE-UPS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/>
          </p:cNvSpPr>
          <p:nvPr>
            <p:ph idx="1"/>
          </p:nvPr>
        </p:nvSpPr>
        <p:spPr>
          <a:xfrm>
            <a:off x="827700" y="1676401"/>
            <a:ext cx="7935300" cy="4572006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YOU MUST HAVE A NOTE to be medically excused.</a:t>
            </a:r>
          </a:p>
          <a:p>
            <a:pPr lvl="1"/>
            <a:r>
              <a:rPr lang="en-US" sz="2200" dirty="0">
                <a:latin typeface="Rockwell" panose="02060603020205020403" pitchFamily="18" charset="0"/>
              </a:rPr>
              <a:t>Note must say what you can and cannot do</a:t>
            </a:r>
            <a:r>
              <a:rPr lang="en-US" sz="2200" dirty="0" smtClean="0">
                <a:latin typeface="Rockwell" panose="02060603020205020403" pitchFamily="18" charset="0"/>
              </a:rPr>
              <a:t>.</a:t>
            </a:r>
          </a:p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SHORT TERM – Less than 2 weeks</a:t>
            </a:r>
          </a:p>
          <a:p>
            <a:pPr lvl="1"/>
            <a:r>
              <a:rPr lang="en-US" sz="2400" dirty="0" smtClean="0">
                <a:latin typeface="Rockwell" panose="02060603020205020403" pitchFamily="18" charset="0"/>
              </a:rPr>
              <a:t>Made up like absences.</a:t>
            </a:r>
          </a:p>
          <a:p>
            <a:pPr lvl="1"/>
            <a:r>
              <a:rPr lang="en-US" sz="2400" dirty="0" smtClean="0">
                <a:latin typeface="Rockwell" panose="02060603020205020403" pitchFamily="18" charset="0"/>
              </a:rPr>
              <a:t>Earn points through teacher alternate activity (special situations).</a:t>
            </a:r>
          </a:p>
          <a:p>
            <a:pPr eaLnBrk="1" hangingPunct="1"/>
            <a:r>
              <a:rPr lang="en-US" sz="2400" dirty="0" smtClean="0">
                <a:latin typeface="Rockwell" panose="02060603020205020403" pitchFamily="18" charset="0"/>
              </a:rPr>
              <a:t>LONG TERM -  More than 2 weeks</a:t>
            </a:r>
          </a:p>
          <a:p>
            <a:pPr lvl="1"/>
            <a:r>
              <a:rPr lang="en-US" sz="2200" dirty="0" smtClean="0">
                <a:latin typeface="Rockwell" panose="02060603020205020403" pitchFamily="18" charset="0"/>
              </a:rPr>
              <a:t>Will be placed in a study hall.</a:t>
            </a:r>
          </a:p>
          <a:p>
            <a:pPr lvl="1"/>
            <a:r>
              <a:rPr lang="en-US" sz="2200" dirty="0" smtClean="0">
                <a:latin typeface="Rockwell" panose="02060603020205020403" pitchFamily="18" charset="0"/>
              </a:rPr>
              <a:t>Scheduled through their guidance counselor.</a:t>
            </a:r>
          </a:p>
        </p:txBody>
      </p:sp>
      <p:sp>
        <p:nvSpPr>
          <p:cNvPr id="5" name="Rectangle 4"/>
          <p:cNvSpPr/>
          <p:nvPr/>
        </p:nvSpPr>
        <p:spPr>
          <a:xfrm>
            <a:off x="304800" y="457200"/>
            <a:ext cx="739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MEDICAL NOTES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DSCI01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1295400"/>
            <a:ext cx="417195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184486" y="152400"/>
            <a:ext cx="380347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MR. COLL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WordArt 4"/>
          <p:cNvSpPr>
            <a:spLocks noChangeArrowheads="1" noChangeShapeType="1" noTextEdit="1"/>
          </p:cNvSpPr>
          <p:nvPr/>
        </p:nvSpPr>
        <p:spPr bwMode="auto">
          <a:xfrm>
            <a:off x="685800" y="4572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NO OPT-OUT</a:t>
            </a:r>
          </a:p>
        </p:txBody>
      </p:sp>
      <p:sp>
        <p:nvSpPr>
          <p:cNvPr id="47109" name="WordArt 5"/>
          <p:cNvSpPr>
            <a:spLocks noChangeArrowheads="1" noChangeShapeType="1" noTextEdit="1"/>
          </p:cNvSpPr>
          <p:nvPr/>
        </p:nvSpPr>
        <p:spPr bwMode="auto">
          <a:xfrm>
            <a:off x="533400" y="51054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WE OPT-IN!</a:t>
            </a:r>
          </a:p>
        </p:txBody>
      </p:sp>
      <p:pic>
        <p:nvPicPr>
          <p:cNvPr id="47111" name="Picture 7" descr="sitting+on+bleache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4600" y="2057400"/>
            <a:ext cx="3733800" cy="2730500"/>
          </a:xfrm>
          <a:prstGeom prst="rect">
            <a:avLst/>
          </a:prstGeom>
          <a:noFill/>
        </p:spPr>
      </p:pic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2438400" y="1905000"/>
            <a:ext cx="3810000" cy="30480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/>
          </p:cNvSpPr>
          <p:nvPr>
            <p:ph type="body" idx="4294967295"/>
          </p:nvPr>
        </p:nvSpPr>
        <p:spPr>
          <a:xfrm>
            <a:off x="838200" y="1600200"/>
            <a:ext cx="7467600" cy="4525963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Rockwell" panose="02060603020205020403" pitchFamily="18" charset="0"/>
              </a:rPr>
              <a:t>Physical Education Opt-Out</a:t>
            </a:r>
          </a:p>
          <a:p>
            <a:pPr lvl="1" eaLnBrk="1" hangingPunct="1"/>
            <a:r>
              <a:rPr lang="en-US" sz="2800" dirty="0" smtClean="0">
                <a:latin typeface="Rockwell" panose="02060603020205020403" pitchFamily="18" charset="0"/>
              </a:rPr>
              <a:t>THIS IS NOT AN OPTION.</a:t>
            </a:r>
          </a:p>
          <a:p>
            <a:pPr marL="1143000" lvl="2" indent="-228600" eaLnBrk="1" hangingPunct="1"/>
            <a:r>
              <a:rPr lang="en-US" sz="2400" dirty="0" smtClean="0">
                <a:latin typeface="Rockwell" panose="02060603020205020403" pitchFamily="18" charset="0"/>
              </a:rPr>
              <a:t>You cannot “take a zero”.</a:t>
            </a:r>
          </a:p>
          <a:p>
            <a:pPr marL="1143000" lvl="2" indent="-228600" eaLnBrk="1" hangingPunct="1"/>
            <a:r>
              <a:rPr lang="en-US" sz="2400" dirty="0" smtClean="0">
                <a:latin typeface="Rockwell" panose="02060603020205020403" pitchFamily="18" charset="0"/>
              </a:rPr>
              <a:t>You WILL be </a:t>
            </a:r>
            <a:r>
              <a:rPr lang="en-US" sz="2400" u="sng" dirty="0" smtClean="0">
                <a:latin typeface="Rockwell" panose="02060603020205020403" pitchFamily="18" charset="0"/>
              </a:rPr>
              <a:t>ACTIVE</a:t>
            </a:r>
            <a:r>
              <a:rPr lang="en-US" sz="2400" dirty="0" smtClean="0">
                <a:latin typeface="Rockwell" panose="02060603020205020403" pitchFamily="18" charset="0"/>
              </a:rPr>
              <a:t> EVERY CLASS PERIOD.</a:t>
            </a:r>
          </a:p>
          <a:p>
            <a:pPr eaLnBrk="1" hangingPunct="1">
              <a:buFont typeface="Wingdings 2" pitchFamily="18" charset="2"/>
              <a:buNone/>
            </a:pPr>
            <a:endParaRPr lang="en-US" sz="3200" dirty="0" smtClean="0">
              <a:latin typeface="Rockwell" panose="02060603020205020403" pitchFamily="18" charset="0"/>
            </a:endParaRPr>
          </a:p>
          <a:p>
            <a:pPr eaLnBrk="1" hangingPunct="1"/>
            <a:r>
              <a:rPr lang="en-US" sz="3200" dirty="0" smtClean="0">
                <a:latin typeface="Rockwell" panose="02060603020205020403" pitchFamily="18" charset="0"/>
              </a:rPr>
              <a:t>There will be </a:t>
            </a:r>
            <a:r>
              <a:rPr lang="en-US" sz="3200" u="sng" dirty="0" smtClean="0">
                <a:latin typeface="Rockwell" panose="02060603020205020403" pitchFamily="18" charset="0"/>
              </a:rPr>
              <a:t>NO EATING</a:t>
            </a:r>
            <a:r>
              <a:rPr lang="en-US" sz="3200" dirty="0" smtClean="0">
                <a:latin typeface="Rockwell" panose="02060603020205020403" pitchFamily="18" charset="0"/>
              </a:rPr>
              <a:t> in ANY PHYSICAL EDUCATION AREA.</a:t>
            </a:r>
          </a:p>
          <a:p>
            <a:pPr eaLnBrk="1" hangingPunct="1">
              <a:buFont typeface="Wingdings 2" pitchFamily="18" charset="2"/>
              <a:buNone/>
            </a:pP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1828780" y="344361"/>
            <a:ext cx="420397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Be ACTIVE!</a:t>
            </a:r>
            <a:endParaRPr lang="en-US" sz="5400" b="1" dirty="0">
              <a:ln w="0">
                <a:solidFill>
                  <a:schemeClr val="tx1"/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7" name="Picture 5" descr="Exercises shirt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t="25993" b="23465"/>
          <a:stretch>
            <a:fillRect/>
          </a:stretch>
        </p:blipFill>
        <p:spPr bwMode="auto">
          <a:xfrm>
            <a:off x="304800" y="381000"/>
            <a:ext cx="8534400" cy="4313238"/>
          </a:xfrm>
          <a:prstGeom prst="rect">
            <a:avLst/>
          </a:prstGeom>
          <a:noFill/>
        </p:spPr>
      </p:pic>
      <p:sp>
        <p:nvSpPr>
          <p:cNvPr id="49158" name="WordArt 6"/>
          <p:cNvSpPr>
            <a:spLocks noChangeArrowheads="1" noChangeShapeType="1" noTextEdit="1"/>
          </p:cNvSpPr>
          <p:nvPr/>
        </p:nvSpPr>
        <p:spPr bwMode="auto">
          <a:xfrm>
            <a:off x="1295400" y="5029200"/>
            <a:ext cx="64770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/>
              </a:rPr>
              <a:t>GET MOVING!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19200"/>
            <a:ext cx="6096000" cy="5562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5908" y="152400"/>
            <a:ext cx="467326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MRS. GERUC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180" y="381000"/>
            <a:ext cx="50750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MS. JOHNSON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2050" name="Picture 2" descr="ab6fcf44-806d-4c72-99c0-c07afb849481@pr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376" y="1524000"/>
            <a:ext cx="3586651" cy="4782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075730"/>
            <a:ext cx="4191000" cy="55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09898" y="152400"/>
            <a:ext cx="40956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MRS. KING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9066" y="228600"/>
            <a:ext cx="44743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MRS. PINTO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5438" y="1851551"/>
            <a:ext cx="5541556" cy="4156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" descr="100_17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295400"/>
            <a:ext cx="7416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319780" y="337434"/>
            <a:ext cx="40407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MR. REICE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1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smith\AppData\Local\Microsoft\Windows\Temporary Internet Files\Content.Outlook\OBZFY5EN\photo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8"/>
          <a:stretch/>
        </p:blipFill>
        <p:spPr bwMode="auto">
          <a:xfrm rot="5400000">
            <a:off x="1726045" y="1599045"/>
            <a:ext cx="5463309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0432" y="152400"/>
            <a:ext cx="415453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Rockwell" panose="02060603020205020403" pitchFamily="18" charset="0"/>
              </a:rPr>
              <a:t>MR. SMITH</a:t>
            </a:r>
            <a:endParaRPr lang="en-US" sz="54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Rockwell" panose="020606030202050204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4318</TotalTime>
  <Words>507</Words>
  <Application>Microsoft Office PowerPoint</Application>
  <PresentationFormat>On-screen Show (4:3)</PresentationFormat>
  <Paragraphs>123</Paragraphs>
  <Slides>32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  <vt:variant>
        <vt:lpstr>Custom Shows</vt:lpstr>
      </vt:variant>
      <vt:variant>
        <vt:i4>1</vt:i4>
      </vt:variant>
    </vt:vector>
  </HeadingPairs>
  <TitlesOfParts>
    <vt:vector size="42" baseType="lpstr">
      <vt:lpstr>Arial</vt:lpstr>
      <vt:lpstr>Arial Black</vt:lpstr>
      <vt:lpstr>Calibri</vt:lpstr>
      <vt:lpstr>Century Gothic</vt:lpstr>
      <vt:lpstr>Rockwell</vt:lpstr>
      <vt:lpstr>Times New Roman</vt:lpstr>
      <vt:lpstr>Wingdings 2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 &amp; Physical education</dc:title>
  <dc:creator>Jason Davis</dc:creator>
  <cp:lastModifiedBy>Geruc, Amy</cp:lastModifiedBy>
  <cp:revision>124</cp:revision>
  <dcterms:created xsi:type="dcterms:W3CDTF">2009-09-29T11:25:58Z</dcterms:created>
  <dcterms:modified xsi:type="dcterms:W3CDTF">2019-09-03T15:54:00Z</dcterms:modified>
</cp:coreProperties>
</file>